
<file path=[Content_Types].xml><?xml version="1.0" encoding="utf-8"?>
<Types xmlns="http://schemas.openxmlformats.org/package/2006/content-types">
  <Default Extension="png" ContentType="image/png"/>
  <Default Extension="jpe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65" r:id="rId3"/>
    <p:sldId id="266" r:id="rId4"/>
    <p:sldId id="273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71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B1F7B-C138-4E2F-801E-739054E724E7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AD542-EFD8-4FDE-B89F-BD7A21346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6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AD542-EFD8-4FDE-B89F-BD7A213461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8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0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9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0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48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4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2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3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8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BFCC-3343-4AD2-B815-578112B7278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E0FF-4CE9-44CB-890F-A9FBEF04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8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88" y="891068"/>
            <a:ext cx="5028835" cy="3652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3782" y="783770"/>
            <a:ext cx="52607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rgbClr val="7030A0"/>
                </a:solidFill>
                <a:latin typeface="AR BLANCA" panose="02000000000000000000" pitchFamily="2" charset="0"/>
              </a:rPr>
              <a:t>Aspirin</a:t>
            </a:r>
            <a:r>
              <a:rPr lang="en-GB" sz="9600" dirty="0" smtClean="0">
                <a:solidFill>
                  <a:srgbClr val="7030A0"/>
                </a:solidFill>
              </a:rPr>
              <a:t> </a:t>
            </a:r>
            <a:endParaRPr lang="en-GB" sz="96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5" y="3080825"/>
            <a:ext cx="6343021" cy="3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34" y="142657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is </a:t>
            </a:r>
            <a:r>
              <a:rPr lang="en-GB" sz="3200" b="1" dirty="0"/>
              <a:t>the common name for the compound acetylsalicylic </a:t>
            </a:r>
            <a:r>
              <a:rPr lang="en-GB" sz="3200" b="1" dirty="0" smtClean="0"/>
              <a:t>acid.</a:t>
            </a:r>
          </a:p>
        </p:txBody>
      </p:sp>
      <p:sp>
        <p:nvSpPr>
          <p:cNvPr id="3" name="Rectangle 2"/>
          <p:cNvSpPr/>
          <p:nvPr/>
        </p:nvSpPr>
        <p:spPr>
          <a:xfrm>
            <a:off x="606513" y="488415"/>
            <a:ext cx="17940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7030A0"/>
                </a:solidFill>
                <a:latin typeface="AR BLANCA" panose="02000000000000000000" pitchFamily="2" charset="0"/>
              </a:rPr>
              <a:t>Aspirin</a:t>
            </a:r>
            <a:endParaRPr lang="en-GB" sz="4400" dirty="0">
              <a:solidFill>
                <a:srgbClr val="7030A0"/>
              </a:solidFill>
              <a:latin typeface="AR BLANCA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634" y="2364732"/>
            <a:ext cx="101834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is the </a:t>
            </a:r>
            <a:r>
              <a:rPr lang="en-GB" sz="3200" b="1" dirty="0"/>
              <a:t>used </a:t>
            </a:r>
            <a:r>
              <a:rPr lang="en-GB" sz="3200" b="1" dirty="0" smtClean="0"/>
              <a:t>as anti-inflammatory, analgesic, antipyretic, and antiplatelet.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5009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5022" y="5247934"/>
            <a:ext cx="101177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S</a:t>
            </a:r>
            <a:r>
              <a:rPr lang="en-GB" sz="2800" b="1" dirty="0" smtClean="0"/>
              <a:t>alicylic </a:t>
            </a:r>
            <a:r>
              <a:rPr lang="en-GB" sz="2800" b="1" dirty="0"/>
              <a:t>acid is reacted with an excess of acetic anhydride. A small amount of a strong acid is used as a catalyst which speeds up the </a:t>
            </a:r>
            <a:r>
              <a:rPr lang="en-GB" sz="2800" b="1" dirty="0" smtClean="0"/>
              <a:t>reaction(esterification of salicylic acid).</a:t>
            </a: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5641" y="309718"/>
            <a:ext cx="4699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7030A0"/>
                </a:solidFill>
              </a:rPr>
              <a:t>Synthesis of aspirin</a:t>
            </a:r>
            <a:endParaRPr lang="en-GB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8" y="1221663"/>
            <a:ext cx="11868157" cy="388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157" y="0"/>
            <a:ext cx="1004652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08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4774"/>
            <a:ext cx="12211540" cy="6273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35627"/>
            <a:ext cx="8430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(</a:t>
            </a:r>
            <a:r>
              <a:rPr lang="en-GB" sz="3200" b="1" dirty="0" err="1" smtClean="0">
                <a:solidFill>
                  <a:srgbClr val="7030A0"/>
                </a:solidFill>
              </a:rPr>
              <a:t>Nucleophilic</a:t>
            </a:r>
            <a:r>
              <a:rPr lang="en-GB" sz="3200" b="1" dirty="0" smtClean="0">
                <a:solidFill>
                  <a:srgbClr val="7030A0"/>
                </a:solidFill>
              </a:rPr>
              <a:t> substitution at the carbonyl group)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76" y="-76100"/>
            <a:ext cx="2636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7030A0"/>
                </a:solidFill>
              </a:rPr>
              <a:t>Procedure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15508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1. </a:t>
            </a:r>
            <a:r>
              <a:rPr lang="en-GB" sz="3200" dirty="0" smtClean="0"/>
              <a:t>Place 0.5 </a:t>
            </a:r>
            <a:r>
              <a:rPr lang="en-GB" sz="3200" dirty="0"/>
              <a:t>grams of salicylic </a:t>
            </a:r>
            <a:r>
              <a:rPr lang="en-GB" sz="3200" dirty="0" smtClean="0"/>
              <a:t>acid </a:t>
            </a:r>
            <a:r>
              <a:rPr lang="en-GB" sz="3200" dirty="0"/>
              <a:t>into a</a:t>
            </a:r>
            <a:r>
              <a:rPr lang="en-GB" sz="3200" dirty="0" smtClean="0"/>
              <a:t> beaker </a:t>
            </a:r>
            <a:r>
              <a:rPr lang="en-GB" sz="3200" dirty="0"/>
              <a:t>along with 3</a:t>
            </a:r>
            <a:r>
              <a:rPr lang="en-GB" sz="3200" dirty="0" smtClean="0"/>
              <a:t> </a:t>
            </a:r>
            <a:r>
              <a:rPr lang="en-GB" sz="3200" dirty="0"/>
              <a:t>mL of acetic anhydride and 5 drops of </a:t>
            </a:r>
            <a:r>
              <a:rPr lang="en-GB" sz="3200" dirty="0" err="1" smtClean="0"/>
              <a:t>conc</a:t>
            </a:r>
            <a:r>
              <a:rPr lang="en-GB" sz="3200" dirty="0" smtClean="0"/>
              <a:t> </a:t>
            </a:r>
            <a:r>
              <a:rPr lang="en-GB" sz="3200" dirty="0" err="1" smtClean="0"/>
              <a:t>Hcl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1739342"/>
            <a:ext cx="81580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2. </a:t>
            </a:r>
            <a:r>
              <a:rPr lang="en-GB" sz="3200" dirty="0" smtClean="0"/>
              <a:t>Heat the mixture for 10 minutes with stirring.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2540077"/>
            <a:ext cx="102365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3. </a:t>
            </a:r>
            <a:r>
              <a:rPr lang="en-GB" sz="3200" dirty="0" smtClean="0"/>
              <a:t>Cool the </a:t>
            </a:r>
            <a:r>
              <a:rPr lang="en-GB" sz="3200" dirty="0"/>
              <a:t>mixture </a:t>
            </a:r>
            <a:r>
              <a:rPr lang="en-GB" sz="3200" dirty="0" smtClean="0"/>
              <a:t>by adding ice cubes with stirring. Crystals </a:t>
            </a:r>
            <a:r>
              <a:rPr lang="en-GB" sz="3200" dirty="0"/>
              <a:t>of aspirin started to form as the mixture cooled.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784728"/>
            <a:ext cx="11447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4. </a:t>
            </a:r>
            <a:r>
              <a:rPr lang="en-GB" sz="3200" dirty="0" smtClean="0"/>
              <a:t>Filter the </a:t>
            </a:r>
            <a:r>
              <a:rPr lang="en-GB" sz="3200" dirty="0"/>
              <a:t>mixture </a:t>
            </a:r>
            <a:r>
              <a:rPr lang="en-GB" sz="3200" dirty="0" smtClean="0"/>
              <a:t>and wash </a:t>
            </a:r>
            <a:r>
              <a:rPr lang="en-GB" sz="3200" dirty="0"/>
              <a:t>the crystals </a:t>
            </a:r>
            <a:r>
              <a:rPr lang="en-GB" sz="3200" dirty="0" smtClean="0"/>
              <a:t>with cold distilled water.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585463"/>
            <a:ext cx="12192000" cy="161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5. </a:t>
            </a:r>
            <a:r>
              <a:rPr lang="en-GB" sz="3200" dirty="0" smtClean="0"/>
              <a:t>Purification </a:t>
            </a:r>
            <a:r>
              <a:rPr lang="en-GB" sz="3200" dirty="0"/>
              <a:t>of </a:t>
            </a:r>
            <a:r>
              <a:rPr lang="en-GB" sz="3200" dirty="0" smtClean="0"/>
              <a:t>Aspirin by </a:t>
            </a:r>
            <a:r>
              <a:rPr lang="en-GB" sz="3200" b="1" i="1" u="sng" dirty="0" smtClean="0"/>
              <a:t>recrystallization</a:t>
            </a:r>
            <a:r>
              <a:rPr lang="en-GB" sz="3200" dirty="0" smtClean="0"/>
              <a:t>: dissolve the crude aspirin crystals in a minimum amount of hot distilled water. Then filter the solution and cool it to get the aspirin crystals again, and finally filter it.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202575"/>
            <a:ext cx="5047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6. </a:t>
            </a:r>
            <a:r>
              <a:rPr lang="en-GB" sz="3200" dirty="0" smtClean="0"/>
              <a:t>Calculate % yield.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920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266" y="427512"/>
            <a:ext cx="2841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7030A0"/>
                </a:solidFill>
              </a:rPr>
              <a:t>Calculation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08387" y="1365309"/>
            <a:ext cx="6546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Moles (Salicylic acid) = Moles (Aspirin)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08387" y="2183686"/>
            <a:ext cx="8143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Wt</a:t>
            </a:r>
            <a:r>
              <a:rPr lang="en-GB" sz="3200" dirty="0"/>
              <a:t> </a:t>
            </a:r>
            <a:r>
              <a:rPr lang="en-GB" sz="3200" dirty="0" smtClean="0"/>
              <a:t>/ </a:t>
            </a:r>
            <a:r>
              <a:rPr lang="en-GB" sz="3200" dirty="0" err="1" smtClean="0"/>
              <a:t>M.Wt</a:t>
            </a:r>
            <a:r>
              <a:rPr lang="en-GB" sz="3200" dirty="0" smtClean="0"/>
              <a:t> (Salicylic acid) = </a:t>
            </a:r>
            <a:r>
              <a:rPr lang="en-GB" sz="3200" dirty="0" err="1" smtClean="0"/>
              <a:t>Wt</a:t>
            </a:r>
            <a:r>
              <a:rPr lang="en-GB" sz="3200" dirty="0" smtClean="0"/>
              <a:t> / </a:t>
            </a:r>
            <a:r>
              <a:rPr lang="en-GB" sz="3200" dirty="0" err="1" smtClean="0"/>
              <a:t>M.Wt</a:t>
            </a:r>
            <a:r>
              <a:rPr lang="en-GB" sz="3200" dirty="0" smtClean="0"/>
              <a:t> (Aspirin) 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08387" y="3002063"/>
            <a:ext cx="9051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O.5</a:t>
            </a:r>
            <a:r>
              <a:rPr lang="en-GB" sz="3200" dirty="0"/>
              <a:t> g /</a:t>
            </a:r>
            <a:r>
              <a:rPr lang="en-GB" sz="3200" b="1" dirty="0"/>
              <a:t>138.12</a:t>
            </a:r>
            <a:r>
              <a:rPr lang="en-GB" sz="3200" dirty="0"/>
              <a:t> </a:t>
            </a:r>
            <a:r>
              <a:rPr lang="en-GB" sz="2400" dirty="0"/>
              <a:t>g </a:t>
            </a:r>
            <a:r>
              <a:rPr lang="en-GB" sz="2400" dirty="0" smtClean="0"/>
              <a:t>mol-1 </a:t>
            </a:r>
            <a:r>
              <a:rPr lang="en-GB" sz="3200" dirty="0"/>
              <a:t>= </a:t>
            </a:r>
            <a:r>
              <a:rPr lang="en-GB" sz="3200" b="1" dirty="0">
                <a:solidFill>
                  <a:srgbClr val="FF0000"/>
                </a:solidFill>
              </a:rPr>
              <a:t>Theoretical </a:t>
            </a:r>
            <a:r>
              <a:rPr lang="en-GB" sz="3200" b="1" dirty="0" err="1" smtClean="0">
                <a:solidFill>
                  <a:srgbClr val="FF0000"/>
                </a:solidFill>
              </a:rPr>
              <a:t>Wt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dirty="0"/>
              <a:t>/ </a:t>
            </a:r>
            <a:r>
              <a:rPr lang="en-GB" sz="3200" b="1" dirty="0"/>
              <a:t>180.16</a:t>
            </a:r>
            <a:r>
              <a:rPr lang="en-GB" sz="3200" dirty="0"/>
              <a:t> </a:t>
            </a:r>
            <a:r>
              <a:rPr lang="en-GB" sz="2400" dirty="0"/>
              <a:t>g mol-1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387" y="3820440"/>
            <a:ext cx="6700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% </a:t>
            </a:r>
            <a:r>
              <a:rPr lang="en-GB" sz="3200" b="1" dirty="0" smtClean="0">
                <a:solidFill>
                  <a:srgbClr val="FF0000"/>
                </a:solidFill>
              </a:rPr>
              <a:t>yield </a:t>
            </a:r>
            <a:r>
              <a:rPr lang="en-GB" sz="3200" dirty="0" smtClean="0"/>
              <a:t>=  Practical </a:t>
            </a:r>
            <a:r>
              <a:rPr lang="en-GB" sz="3200" dirty="0" err="1" smtClean="0"/>
              <a:t>Wt</a:t>
            </a:r>
            <a:r>
              <a:rPr lang="en-GB" sz="3200" dirty="0" smtClean="0"/>
              <a:t> / Theoretical </a:t>
            </a:r>
            <a:r>
              <a:rPr lang="en-GB" sz="3200" dirty="0" err="1" smtClean="0"/>
              <a:t>Wt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7703" y="1369368"/>
            <a:ext cx="8172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dirty="0">
                <a:solidFill>
                  <a:prstClr val="black"/>
                </a:solidFill>
              </a:rPr>
              <a:t>Moles (Salicylic acid) = Moles </a:t>
            </a:r>
            <a:r>
              <a:rPr lang="en-GB" sz="3200" dirty="0" smtClean="0">
                <a:solidFill>
                  <a:prstClr val="black"/>
                </a:solidFill>
              </a:rPr>
              <a:t>(Acetic anhydride)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7703" y="2256311"/>
            <a:ext cx="9675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Wt</a:t>
            </a:r>
            <a:r>
              <a:rPr lang="en-GB" sz="3200" dirty="0" smtClean="0"/>
              <a:t> / </a:t>
            </a:r>
            <a:r>
              <a:rPr lang="en-GB" sz="3200" dirty="0" err="1" smtClean="0"/>
              <a:t>M.Wt</a:t>
            </a:r>
            <a:r>
              <a:rPr lang="en-GB" sz="3200" dirty="0" smtClean="0"/>
              <a:t> (Salicylic acid) = </a:t>
            </a:r>
            <a:r>
              <a:rPr lang="en-GB" sz="3200" dirty="0" err="1" smtClean="0"/>
              <a:t>Wt</a:t>
            </a:r>
            <a:r>
              <a:rPr lang="en-GB" sz="3200" dirty="0" smtClean="0"/>
              <a:t> / </a:t>
            </a:r>
            <a:r>
              <a:rPr lang="en-GB" sz="3200" dirty="0" err="1" smtClean="0"/>
              <a:t>M.Wt</a:t>
            </a:r>
            <a:r>
              <a:rPr lang="en-GB" sz="3200" dirty="0" smtClean="0"/>
              <a:t> (Acetic anhydride)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9663" y="3050921"/>
            <a:ext cx="1009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0.5</a:t>
            </a:r>
            <a:r>
              <a:rPr lang="en-GB" sz="3200" dirty="0" smtClean="0"/>
              <a:t> </a:t>
            </a:r>
            <a:r>
              <a:rPr lang="en-GB" sz="2400" dirty="0"/>
              <a:t>g</a:t>
            </a:r>
            <a:r>
              <a:rPr lang="en-GB" sz="3200" dirty="0"/>
              <a:t> / </a:t>
            </a:r>
            <a:r>
              <a:rPr lang="en-GB" sz="3200" b="1" dirty="0"/>
              <a:t>138.12</a:t>
            </a:r>
            <a:r>
              <a:rPr lang="en-GB" sz="3200" dirty="0"/>
              <a:t> </a:t>
            </a:r>
            <a:r>
              <a:rPr lang="en-GB" sz="2400" dirty="0"/>
              <a:t>g </a:t>
            </a:r>
            <a:r>
              <a:rPr lang="en-GB" sz="2400" dirty="0" smtClean="0"/>
              <a:t>mol-1 </a:t>
            </a:r>
            <a:r>
              <a:rPr lang="en-GB" sz="3200" dirty="0" smtClean="0"/>
              <a:t>= </a:t>
            </a:r>
            <a:r>
              <a:rPr lang="en-GB" sz="3200" b="1" dirty="0" err="1" smtClean="0">
                <a:solidFill>
                  <a:srgbClr val="FF0000"/>
                </a:solidFill>
              </a:rPr>
              <a:t>Wt</a:t>
            </a:r>
            <a:r>
              <a:rPr lang="en-GB" sz="3200" b="1" dirty="0" smtClean="0">
                <a:solidFill>
                  <a:srgbClr val="FF0000"/>
                </a:solidFill>
              </a:rPr>
              <a:t>(Acetic anhydride)</a:t>
            </a:r>
            <a:r>
              <a:rPr lang="en-GB" sz="3200" dirty="0" smtClean="0"/>
              <a:t> </a:t>
            </a:r>
            <a:r>
              <a:rPr lang="en-GB" sz="3200" dirty="0"/>
              <a:t>/ </a:t>
            </a:r>
            <a:r>
              <a:rPr lang="en-GB" sz="3200" b="1" dirty="0"/>
              <a:t>102.09</a:t>
            </a:r>
            <a:r>
              <a:rPr lang="en-GB" sz="3200" dirty="0"/>
              <a:t> </a:t>
            </a:r>
            <a:r>
              <a:rPr lang="en-GB" sz="2400" dirty="0"/>
              <a:t>g mol-1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7703" y="3990109"/>
            <a:ext cx="1909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 = </a:t>
            </a:r>
            <a:r>
              <a:rPr lang="en-GB" sz="3200" dirty="0" err="1" smtClean="0"/>
              <a:t>Wt</a:t>
            </a:r>
            <a:r>
              <a:rPr lang="en-GB" sz="3200" dirty="0" smtClean="0"/>
              <a:t> / V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57703" y="4744631"/>
            <a:ext cx="3592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1.08</a:t>
            </a:r>
            <a:r>
              <a:rPr lang="en-GB" sz="3200" dirty="0"/>
              <a:t> </a:t>
            </a:r>
            <a:r>
              <a:rPr lang="en-GB" sz="2400" dirty="0"/>
              <a:t>g </a:t>
            </a:r>
            <a:r>
              <a:rPr lang="en-GB" sz="2400" dirty="0" smtClean="0"/>
              <a:t>mL-1 </a:t>
            </a:r>
            <a:r>
              <a:rPr lang="en-GB" sz="3200" dirty="0" smtClean="0"/>
              <a:t>= </a:t>
            </a:r>
            <a:r>
              <a:rPr lang="en-GB" sz="3200" b="1" dirty="0" err="1" smtClean="0">
                <a:solidFill>
                  <a:srgbClr val="FF0000"/>
                </a:solidFill>
              </a:rPr>
              <a:t>Wt</a:t>
            </a:r>
            <a:r>
              <a:rPr lang="en-GB" sz="3200" dirty="0" smtClean="0"/>
              <a:t>  / V?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527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289</Words>
  <Application>Microsoft Office PowerPoint</Application>
  <PresentationFormat>Widescreen</PresentationFormat>
  <Paragraphs>25</Paragraphs>
  <Slides>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 BLANCA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roaa shireen</dc:creator>
  <cp:lastModifiedBy>roaa shireen</cp:lastModifiedBy>
  <cp:revision>46</cp:revision>
  <dcterms:created xsi:type="dcterms:W3CDTF">2018-10-09T18:43:54Z</dcterms:created>
  <dcterms:modified xsi:type="dcterms:W3CDTF">2018-10-13T20:23:31Z</dcterms:modified>
</cp:coreProperties>
</file>